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91" r:id="rId2"/>
  </p:sldMasterIdLst>
  <p:notesMasterIdLst>
    <p:notesMasterId r:id="rId34"/>
  </p:notesMasterIdLst>
  <p:handoutMasterIdLst>
    <p:handoutMasterId r:id="rId35"/>
  </p:handoutMasterIdLst>
  <p:sldIdLst>
    <p:sldId id="269" r:id="rId3"/>
    <p:sldId id="265" r:id="rId4"/>
    <p:sldId id="304" r:id="rId5"/>
    <p:sldId id="303" r:id="rId6"/>
    <p:sldId id="296" r:id="rId7"/>
    <p:sldId id="273" r:id="rId8"/>
    <p:sldId id="302" r:id="rId9"/>
    <p:sldId id="289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301" r:id="rId22"/>
    <p:sldId id="287" r:id="rId23"/>
    <p:sldId id="290" r:id="rId24"/>
    <p:sldId id="295" r:id="rId25"/>
    <p:sldId id="293" r:id="rId26"/>
    <p:sldId id="294" r:id="rId27"/>
    <p:sldId id="300" r:id="rId28"/>
    <p:sldId id="298" r:id="rId29"/>
    <p:sldId id="299" r:id="rId30"/>
    <p:sldId id="308" r:id="rId31"/>
    <p:sldId id="309" r:id="rId32"/>
    <p:sldId id="30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7pllHGLa0r8Lkb3Hl8vWnwso/B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/>
    <p:restoredTop sz="83265"/>
  </p:normalViewPr>
  <p:slideViewPr>
    <p:cSldViewPr snapToGrid="0" snapToObjects="1">
      <p:cViewPr varScale="1">
        <p:scale>
          <a:sx n="141" d="100"/>
          <a:sy n="141" d="100"/>
        </p:scale>
        <p:origin x="43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87" d="100"/>
          <a:sy n="87" d="100"/>
        </p:scale>
        <p:origin x="4544" y="5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67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D44CE-3290-674F-9872-6975D357A322}" type="datetimeFigureOut">
              <a:rPr lang="en-US" smtClean="0">
                <a:latin typeface="Helvetica Neue Light" charset="0"/>
                <a:ea typeface="Helvetica Neue Light" charset="0"/>
                <a:cs typeface="Helvetica Neue Light" charset="0"/>
              </a:rPr>
              <a:t>12/15/20</a:t>
            </a:fld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6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© COPYRIGHT 2019 THOUGHTSPOT, INC.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6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9E9A-5B31-F044-9073-C4FEE61BC5FA}" type="slidenum">
              <a:rPr lang="en-US" smtClean="0">
                <a:latin typeface="Helvetica Neue Light" charset="0"/>
                <a:ea typeface="Helvetica Neue Light" charset="0"/>
                <a:cs typeface="Helvetica Neue Light" charset="0"/>
              </a:rPr>
              <a:t>‹#›</a:t>
            </a:fld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8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© COPYRIGHT 2019 THOUGHTSPOT, INC.</a:t>
            </a:r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uk-UA" sz="1200" smtClean="0">
                <a:solidFill>
                  <a:schemeClr val="dk1"/>
                </a:solidFill>
                <a:sym typeface="Calibri"/>
              </a:rPr>
              <a:pPr algn="r">
                <a:buSzPts val="1200"/>
              </a:pPr>
              <a:t>‹#›</a:t>
            </a:fld>
            <a:endParaRPr lang="uk-UA" sz="1200" dirty="0">
              <a:solidFill>
                <a:schemeClr val="dk1"/>
              </a:solidFill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Helvetica Neue Light" charset="0"/>
        <a:ea typeface="Helvetica Neue Light" charset="0"/>
        <a:cs typeface="Helvetica Neue Light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Steps for deployment:</a:t>
            </a:r>
            <a:endParaRPr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 up cloud instance (AWS, azure, gap)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Download binary  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tarball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from secure site 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binary to cluster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Check the binary integrity using checksum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Run the cluster create command through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tscli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r>
              <a:rPr lang="en-US" sz="1200" dirty="0">
                <a:solidFill>
                  <a:schemeClr val="dk1"/>
                </a:solidFill>
                <a:sym typeface="Calibri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57340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1000788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021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17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791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85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511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70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Warning just means the RSA key on that a cluster has changed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after the reboot, which is not a problem.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refers to Falcon. Search engine empty is 0 because it hasn’t indexed yet. If you wait, search engine will show ready because it has finished indexing.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439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baseline="0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BBB5C5-E3E3-4249-B3D2-D801BD2285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9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92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Skills: Linux</a:t>
            </a:r>
          </a:p>
          <a:p>
            <a:pPr marL="0" indent="0">
              <a:buNone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Requirements: Terminal or putty</a:t>
            </a:r>
            <a:r>
              <a:rPr lang="en-US" baseline="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baseline="0" dirty="0" err="1">
                <a:latin typeface="Helvetica Neue Light" charset="0"/>
                <a:ea typeface="Helvetica Neue Light" charset="0"/>
                <a:cs typeface="Helvetica Neue Light" charset="0"/>
              </a:rPr>
              <a:t>equivalanet</a:t>
            </a:r>
            <a:r>
              <a:rPr lang="en-US" baseline="0" dirty="0">
                <a:latin typeface="Helvetica Neue Light" charset="0"/>
                <a:ea typeface="Helvetica Neue Light" charset="0"/>
                <a:cs typeface="Helvetica Neue Light" charset="0"/>
              </a:rPr>
              <a:t>, browser (Chrome)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uk-UA" sz="1200" smtClean="0">
                <a:solidFill>
                  <a:schemeClr val="dk1"/>
                </a:solidFill>
                <a:sym typeface="Calibri"/>
              </a:rPr>
              <a:pPr algn="r">
                <a:buSzPts val="1200"/>
              </a:pPr>
              <a:t>2</a:t>
            </a:fld>
            <a:endParaRPr lang="uk-UA" sz="1200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141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468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00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437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421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2135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25a9667e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3e25a9667e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23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494" indent="-342900" fontAlgn="base"/>
            <a:r>
              <a:rPr lang="en-US" sz="1200" dirty="0"/>
              <a:t>Register at </a:t>
            </a:r>
            <a:r>
              <a:rPr lang="en-US" sz="1200" dirty="0" err="1"/>
              <a:t>training.thoughtspot.com</a:t>
            </a:r>
            <a:endParaRPr lang="en-US" sz="1200" dirty="0"/>
          </a:p>
          <a:p>
            <a:pPr marL="571494" indent="-342900" fontAlgn="base"/>
            <a:r>
              <a:rPr lang="en-US" sz="1200" dirty="0"/>
              <a:t>This course is available under the Architect learning path</a:t>
            </a:r>
          </a:p>
        </p:txBody>
      </p:sp>
    </p:spTree>
    <p:extLst>
      <p:ext uri="{BB962C8B-B14F-4D97-AF65-F5344CB8AC3E}">
        <p14:creationId xmlns:p14="http://schemas.microsoft.com/office/powerpoint/2010/main" val="697892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25a9667e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3e25a9667e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616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11" name="Google Shape;2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91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Appliance: </a:t>
            </a: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Each appliance takes up to 1 TB of data and you can stack them up like </a:t>
            </a:r>
            <a:r>
              <a:rPr lang="en-US" sz="1200" b="0" i="0" u="none" strike="noStrike" kern="1200" cap="none" baseline="0" dirty="0" err="1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lego</a:t>
            </a: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blocks to scale,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 makes it great for departmental or enterprise-wide deployments.</a:t>
            </a: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Our second deployment option is a Private Cloud offering where we will provide you with software</a:t>
            </a:r>
            <a:r>
              <a:rPr lang="en-US" sz="1200" b="0" i="0" u="none" strike="noStrike" kern="1200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certified to run on VMWare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 For large enterprises, that want more control and have the technical infrastructure expertise in-house this can be an attractive option. </a:t>
            </a:r>
          </a:p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have a public cloud offering available to run on your instance of AWS, </a:t>
            </a:r>
            <a:r>
              <a:rPr lang="en-US" sz="1200" b="0" i="0" u="none" strike="noStrike" kern="1200" cap="none" dirty="0" err="1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gcp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azure.</a:t>
            </a: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sale is complete, the Egnyte link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automatically sent to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84ACCD1-6A07-4099-ACBF-2EA3310362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9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AWS: r4.16xlarge : 64 CPU, 488 GB RAM per node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Azure: E64 v3 : 64 CPU, 432 GB RAM per node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GCP: n1-highmem-64 : 64 CPU, 416 GB RAM per node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instances that is necessary to support 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(minimum).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4994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first provision a CentOS 7 machine. Then, we make a lot of TS customizations, which refers to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tscli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(to create cluster), but that CentOS machine that you first provision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</a:t>
            </a:r>
            <a:r>
              <a:rPr lang="mr-I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t’ have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tscli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So that is one of the binaries you need before the cluster is running. Also, creating the admin users,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TS customizations on the machine.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Then, the create an image out of it and push it to the Marketplace so that customers could provision machines using TS publically facing images.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Benefit! We control everything on the OS layer.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47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168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75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/>
          <p:nvPr/>
        </p:nvSpPr>
        <p:spPr>
          <a:xfrm>
            <a:off x="4414" y="856059"/>
            <a:ext cx="9142810" cy="4291385"/>
          </a:xfrm>
          <a:prstGeom prst="rect">
            <a:avLst/>
          </a:prstGeom>
          <a:solidFill>
            <a:srgbClr val="D5D5D5">
              <a:alpha val="2431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sp>
        <p:nvSpPr>
          <p:cNvPr id="17" name="Google Shape;17;p51"/>
          <p:cNvSpPr txBox="1">
            <a:spLocks noGrp="1"/>
          </p:cNvSpPr>
          <p:nvPr>
            <p:ph type="title"/>
          </p:nvPr>
        </p:nvSpPr>
        <p:spPr>
          <a:xfrm>
            <a:off x="196070" y="275816"/>
            <a:ext cx="849073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sz="19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51"/>
          <p:cNvSpPr txBox="1">
            <a:spLocks noGrp="1"/>
          </p:cNvSpPr>
          <p:nvPr>
            <p:ph type="body" idx="1"/>
          </p:nvPr>
        </p:nvSpPr>
        <p:spPr>
          <a:xfrm>
            <a:off x="457200" y="1105852"/>
            <a:ext cx="8229600" cy="32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Google Shape;19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pic>
        <p:nvPicPr>
          <p:cNvPr id="99" name="Google Shape;9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1691" y="1828889"/>
            <a:ext cx="2000618" cy="148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pic>
        <p:nvPicPr>
          <p:cNvPr id="102" name="Google Shape;102;p66"/>
          <p:cNvPicPr preferRelativeResize="0"/>
          <p:nvPr/>
        </p:nvPicPr>
        <p:blipFill rotWithShape="1">
          <a:blip r:embed="rId2">
            <a:alphaModFix/>
          </a:blip>
          <a:srcRect b="37873"/>
          <a:stretch/>
        </p:blipFill>
        <p:spPr>
          <a:xfrm>
            <a:off x="2834812" y="1770273"/>
            <a:ext cx="3474375" cy="160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sp>
        <p:nvSpPr>
          <p:cNvPr id="105" name="Google Shape;105;p67"/>
          <p:cNvSpPr txBox="1">
            <a:spLocks noGrp="1"/>
          </p:cNvSpPr>
          <p:nvPr>
            <p:ph type="title"/>
          </p:nvPr>
        </p:nvSpPr>
        <p:spPr>
          <a:xfrm>
            <a:off x="685171" y="206097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lt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6" name="Google Shape;106;p67"/>
          <p:cNvSpPr txBox="1">
            <a:spLocks noGrp="1"/>
          </p:cNvSpPr>
          <p:nvPr>
            <p:ph type="body" idx="1"/>
          </p:nvPr>
        </p:nvSpPr>
        <p:spPr>
          <a:xfrm>
            <a:off x="685171" y="3651885"/>
            <a:ext cx="7772400" cy="37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rgbClr val="F94636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sp>
        <p:nvSpPr>
          <p:cNvPr id="109" name="Google Shape;109;p68"/>
          <p:cNvSpPr txBox="1"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 b="0" i="0" u="none" strike="noStrike" cap="none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sp>
        <p:nvSpPr>
          <p:cNvPr id="112" name="Google Shape;112;p69"/>
          <p:cNvSpPr txBox="1">
            <a:spLocks noGrp="1"/>
          </p:cNvSpPr>
          <p:nvPr>
            <p:ph type="title"/>
          </p:nvPr>
        </p:nvSpPr>
        <p:spPr>
          <a:xfrm>
            <a:off x="457200" y="214526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 b="0" i="0" u="none" strike="noStrike" cap="none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pic>
        <p:nvPicPr>
          <p:cNvPr id="115" name="Google Shape;11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5062" y="4352298"/>
            <a:ext cx="662760" cy="49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0"/>
          <p:cNvSpPr txBox="1">
            <a:spLocks noGrp="1"/>
          </p:cNvSpPr>
          <p:nvPr>
            <p:ph type="title"/>
          </p:nvPr>
        </p:nvSpPr>
        <p:spPr>
          <a:xfrm>
            <a:off x="457200" y="214526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 b="0" i="0" u="none" strike="noStrike" cap="none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71" descr="slide_bg_middle_midd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8"/>
            <a:ext cx="9144001" cy="516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1"/>
          <p:cNvSpPr txBox="1">
            <a:spLocks noGrp="1"/>
          </p:cNvSpPr>
          <p:nvPr>
            <p:ph type="title"/>
          </p:nvPr>
        </p:nvSpPr>
        <p:spPr>
          <a:xfrm>
            <a:off x="410736" y="507273"/>
            <a:ext cx="8014934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  <a:defRPr sz="1900" b="0" i="0" u="none" strike="noStrike" cap="none">
                <a:solidFill>
                  <a:schemeClr val="lt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9"/>
          <p:cNvSpPr/>
          <p:nvPr/>
        </p:nvSpPr>
        <p:spPr>
          <a:xfrm>
            <a:off x="4414" y="856059"/>
            <a:ext cx="9142800" cy="4291500"/>
          </a:xfrm>
          <a:prstGeom prst="rect">
            <a:avLst/>
          </a:prstGeom>
          <a:solidFill>
            <a:srgbClr val="D5D5D5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99"/>
          <p:cNvSpPr txBox="1">
            <a:spLocks noGrp="1"/>
          </p:cNvSpPr>
          <p:nvPr>
            <p:ph type="title"/>
          </p:nvPr>
        </p:nvSpPr>
        <p:spPr>
          <a:xfrm>
            <a:off x="196070" y="275816"/>
            <a:ext cx="8490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7" name="Google Shape;567;p99"/>
          <p:cNvSpPr txBox="1">
            <a:spLocks noGrp="1"/>
          </p:cNvSpPr>
          <p:nvPr>
            <p:ph type="body" idx="1"/>
          </p:nvPr>
        </p:nvSpPr>
        <p:spPr>
          <a:xfrm>
            <a:off x="457200" y="1105852"/>
            <a:ext cx="8229600" cy="3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>
            <a:lvl1pPr marL="45720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" pitchFamily="2" charset="0"/>
              </a:defRPr>
            </a:lvl1pPr>
            <a:lvl2pPr marL="91440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8" name="Google Shape;568;p9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569" name="Google Shape;569;p9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IN"/>
          </a:p>
        </p:txBody>
      </p:sp>
      <p:sp>
        <p:nvSpPr>
          <p:cNvPr id="570" name="Google Shape;570;p9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082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49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 charset="0"/>
              <a:ea typeface="Helvetica Neue Light" charset="0"/>
              <a:cs typeface="Helvetica Neue Light" charset="0"/>
              <a:sym typeface="Arial"/>
            </a:endParaRPr>
          </a:p>
        </p:txBody>
      </p:sp>
      <p:sp>
        <p:nvSpPr>
          <p:cNvPr id="40" name="Google Shape;40;p55"/>
          <p:cNvSpPr txBox="1">
            <a:spLocks noGrp="1"/>
          </p:cNvSpPr>
          <p:nvPr>
            <p:ph type="title"/>
          </p:nvPr>
        </p:nvSpPr>
        <p:spPr>
          <a:xfrm>
            <a:off x="457200" y="214526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"/>
              <a:buNone/>
              <a:defRPr sz="4300" b="0" i="0" u="none" strike="noStrike" cap="none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"/>
          </p:nvPr>
        </p:nvSpPr>
        <p:spPr>
          <a:xfrm>
            <a:off x="685800" y="3528895"/>
            <a:ext cx="7772400" cy="5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pic>
        <p:nvPicPr>
          <p:cNvPr id="42" name="Google Shape;4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8937" y="389970"/>
            <a:ext cx="926123" cy="68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1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71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4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0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68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20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43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D0AE-2ED1-3F4F-9CAB-B0A15D161121}" type="datetimeFigureOut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19F4-E220-EF43-8377-DA8F94B3A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8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phic Light Gray Background">
  <p:cSld name="Graphic Light Gray Backgroun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6"/>
          <p:cNvSpPr/>
          <p:nvPr/>
        </p:nvSpPr>
        <p:spPr>
          <a:xfrm>
            <a:off x="4415" y="856060"/>
            <a:ext cx="9144000" cy="4291385"/>
          </a:xfrm>
          <a:prstGeom prst="rect">
            <a:avLst/>
          </a:prstGeom>
          <a:solidFill>
            <a:srgbClr val="D5D5D5">
              <a:alpha val="2431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  <a:sym typeface="Helvetica Neue"/>
            </a:endParaRPr>
          </a:p>
        </p:txBody>
      </p:sp>
      <p:sp>
        <p:nvSpPr>
          <p:cNvPr id="45" name="Google Shape;45;p5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6" name="Google Shape;46;p56"/>
          <p:cNvSpPr txBox="1">
            <a:spLocks noGrp="1"/>
          </p:cNvSpPr>
          <p:nvPr>
            <p:ph type="title"/>
          </p:nvPr>
        </p:nvSpPr>
        <p:spPr>
          <a:xfrm>
            <a:off x="196070" y="275816"/>
            <a:ext cx="849073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sz="19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>
            <a:spLocks noGrp="1"/>
          </p:cNvSpPr>
          <p:nvPr>
            <p:ph type="body" idx="1"/>
          </p:nvPr>
        </p:nvSpPr>
        <p:spPr>
          <a:xfrm>
            <a:off x="457200" y="1114425"/>
            <a:ext cx="8165612" cy="340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31115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49" name="Google Shape;49;p57"/>
          <p:cNvSpPr txBox="1">
            <a:spLocks noGrp="1"/>
          </p:cNvSpPr>
          <p:nvPr>
            <p:ph type="body" idx="2"/>
          </p:nvPr>
        </p:nvSpPr>
        <p:spPr>
          <a:xfrm>
            <a:off x="12269788" y="2400300"/>
            <a:ext cx="10898187" cy="678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L="457200" lvl="0" indent="-3873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sz="2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50" name="Google Shape;50;p5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3" name="Google Shape;53;p57"/>
          <p:cNvSpPr txBox="1">
            <a:spLocks noGrp="1"/>
          </p:cNvSpPr>
          <p:nvPr>
            <p:ph type="title"/>
          </p:nvPr>
        </p:nvSpPr>
        <p:spPr>
          <a:xfrm>
            <a:off x="196070" y="275816"/>
            <a:ext cx="8426742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sz="19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5" name="Google Shape;65;p6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67" name="Google Shape;67;p6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  <a:defRPr sz="1900" b="0" i="0" u="none" strike="noStrike" cap="none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2" name="Google Shape;72;p6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b="0" i="0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73" name="Google Shape;73;p6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76" name="Google Shape;76;p6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5739"/>
            <a:ext cx="9142810" cy="47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61"/>
          <p:cNvCxnSpPr/>
          <p:nvPr/>
        </p:nvCxnSpPr>
        <p:spPr>
          <a:xfrm>
            <a:off x="-5283" y="5116512"/>
            <a:ext cx="9162204" cy="0"/>
          </a:xfrm>
          <a:prstGeom prst="straightConnector1">
            <a:avLst/>
          </a:prstGeom>
          <a:noFill/>
          <a:ln w="139700" cap="flat" cmpd="sng">
            <a:solidFill>
              <a:srgbClr val="FF644E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8" name="Google Shape;78;p61"/>
          <p:cNvSpPr txBox="1"/>
          <p:nvPr/>
        </p:nvSpPr>
        <p:spPr>
          <a:xfrm>
            <a:off x="382190" y="1051560"/>
            <a:ext cx="8387259" cy="7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Thank You</a:t>
            </a:r>
            <a:endParaRPr sz="3000" b="0" i="0" u="none" strike="noStrike" cap="none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  <a:sym typeface="Helvetica Neue"/>
            </a:endParaRPr>
          </a:p>
        </p:txBody>
      </p:sp>
      <p:pic>
        <p:nvPicPr>
          <p:cNvPr id="79" name="Google Shape;79;p61"/>
          <p:cNvPicPr preferRelativeResize="0"/>
          <p:nvPr/>
        </p:nvPicPr>
        <p:blipFill rotWithShape="1">
          <a:blip r:embed="rId2">
            <a:alphaModFix/>
          </a:blip>
          <a:srcRect b="35225"/>
          <a:stretch/>
        </p:blipFill>
        <p:spPr>
          <a:xfrm>
            <a:off x="4110490" y="291363"/>
            <a:ext cx="921829" cy="44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3" name="Google Shape;93;p63"/>
          <p:cNvSpPr txBox="1"/>
          <p:nvPr/>
        </p:nvSpPr>
        <p:spPr>
          <a:xfrm>
            <a:off x="1919394" y="2223055"/>
            <a:ext cx="5301683" cy="4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Insights at the Speed of Thought.</a:t>
            </a:r>
            <a:endParaRPr sz="2400" b="0" i="0" u="none" strike="noStrike" cap="none" dirty="0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  <a:sym typeface="Helvetica Neue"/>
            </a:endParaRPr>
          </a:p>
        </p:txBody>
      </p:sp>
      <p:pic>
        <p:nvPicPr>
          <p:cNvPr id="94" name="Google Shape;9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9927" y="539386"/>
            <a:ext cx="820616" cy="61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8201" y="1688123"/>
            <a:ext cx="2500923" cy="187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796847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12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13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Helvetica Neue Light" charset="0"/>
                <a:ea typeface="Helvetica Neue Light" charset="0"/>
                <a:cs typeface="Helvetica Neue Light" charset="0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cxnSp>
        <p:nvCxnSpPr>
          <p:cNvPr id="14" name="Google Shape;14;p50"/>
          <p:cNvCxnSpPr/>
          <p:nvPr/>
        </p:nvCxnSpPr>
        <p:spPr>
          <a:xfrm>
            <a:off x="-5356" y="0"/>
            <a:ext cx="9149356" cy="0"/>
          </a:xfrm>
          <a:prstGeom prst="straightConnector1">
            <a:avLst/>
          </a:prstGeom>
          <a:noFill/>
          <a:ln w="28575" cap="flat" cmpd="sng">
            <a:solidFill>
              <a:srgbClr val="494E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703" r:id="rId17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lain" charset="0"/>
          <a:ea typeface="Plain" charset="0"/>
          <a:cs typeface="Plain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5CD0AE-2ED1-3F4F-9CAB-B0A15D161121}" type="datetimeFigureOut">
              <a:rPr lang="en-US" smtClean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9B919F4-E220-EF43-8377-DA8F94B3A4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Light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Light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houghtspot.com/6.0/appliance/rhel/rhel-prerequisite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pricing/reserved-instances/pric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zure.microsoft.com/en-us/pricing/details/virtual-machines/linux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" descr="E:\Work\japan\Aloki\ThoughSpot\PPT\First call Animation 2018\6-6-2018\Ref\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970" y="2571750"/>
            <a:ext cx="1127994" cy="11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8550" y="2447403"/>
            <a:ext cx="1376834" cy="137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" descr="E:\Work\japan\Aloki\ThoughSpot\PPT\First call Animation 2018\6-6-2018\Ref\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357" y="2571750"/>
            <a:ext cx="1127994" cy="11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220" y="2446629"/>
            <a:ext cx="1387083" cy="138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" descr="E:\Work\japan\Aloki\ThoughSpot\PPT\First call Animation 2018\6-6-2018\Ref\6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7759" y="2235747"/>
            <a:ext cx="1594277" cy="159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" descr="E:\Work\japan\Aloki\ThoughSpot\PPT\First call Animation 2018\6-6-2018\Ref\7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2799" y="2235748"/>
            <a:ext cx="1595067" cy="159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0725" y="2111401"/>
            <a:ext cx="1867917" cy="184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5982" y="2102608"/>
            <a:ext cx="1877027" cy="185393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"/>
          <p:cNvSpPr txBox="1"/>
          <p:nvPr/>
        </p:nvSpPr>
        <p:spPr>
          <a:xfrm>
            <a:off x="123439" y="4964906"/>
            <a:ext cx="878820" cy="11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-US" sz="500" b="0" i="0" u="none" strike="noStrike" cap="non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ThoughtSpot Inc 2019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1"/>
          <p:cNvCxnSpPr/>
          <p:nvPr/>
        </p:nvCxnSpPr>
        <p:spPr>
          <a:xfrm>
            <a:off x="0" y="5143500"/>
            <a:ext cx="9163500" cy="0"/>
          </a:xfrm>
          <a:prstGeom prst="straightConnector1">
            <a:avLst/>
          </a:prstGeom>
          <a:noFill/>
          <a:ln w="57150" cap="flat" cmpd="sng">
            <a:solidFill>
              <a:srgbClr val="494E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66" name="Google Shape;366;p1"/>
          <p:cNvGrpSpPr/>
          <p:nvPr/>
        </p:nvGrpSpPr>
        <p:grpSpPr>
          <a:xfrm>
            <a:off x="382240" y="1032849"/>
            <a:ext cx="8388351" cy="835608"/>
            <a:chOff x="1019439" y="2754262"/>
            <a:chExt cx="22371848" cy="2228289"/>
          </a:xfrm>
        </p:grpSpPr>
        <p:sp>
          <p:nvSpPr>
            <p:cNvPr id="367" name="Google Shape;367;p1"/>
            <p:cNvSpPr txBox="1"/>
            <p:nvPr/>
          </p:nvSpPr>
          <p:spPr>
            <a:xfrm>
              <a:off x="1019439" y="2754262"/>
              <a:ext cx="22371848" cy="1441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dirty="0">
                  <a:latin typeface="Helvetica Neue Light" charset="0"/>
                  <a:ea typeface="Helvetica Neue Light" charset="0"/>
                  <a:cs typeface="Helvetica Neue Light" charset="0"/>
                  <a:sym typeface="Helvetica Neue"/>
                </a:rPr>
                <a:t>Deployment</a:t>
              </a:r>
              <a:endParaRPr sz="3300" b="1" u="none" strike="noStrike" cap="none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endParaRPr>
            </a:p>
          </p:txBody>
        </p:sp>
        <p:sp>
          <p:nvSpPr>
            <p:cNvPr id="368" name="Google Shape;368;p1"/>
            <p:cNvSpPr txBox="1"/>
            <p:nvPr/>
          </p:nvSpPr>
          <p:spPr>
            <a:xfrm>
              <a:off x="1019439" y="4058427"/>
              <a:ext cx="22371848" cy="924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 Light" charset="0"/>
                  <a:ea typeface="Helvetica Neue Light" charset="0"/>
                  <a:cs typeface="Helvetica Neue Light" charset="0"/>
                  <a:sym typeface="Helvetica Neue"/>
                </a:rPr>
                <a:t>Version 6.x</a:t>
              </a:r>
              <a:endParaRPr sz="1800" u="none" strike="noStrike" cap="none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endParaRPr>
            </a:p>
          </p:txBody>
        </p:sp>
      </p:grpSp>
      <p:pic>
        <p:nvPicPr>
          <p:cNvPr id="369" name="Google Shape;369;p1" descr="E:\Work\japan\Aloki\ThoughSpot\PPT\First call Animation 2018\6-6-2018\Ref\1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36440" y="2316902"/>
            <a:ext cx="862598" cy="23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" descr="E:\Work\japan\Aloki\ThoughSpot\PPT\First call Animation 2018\6-6-2018\Ref\1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82031" y="2344622"/>
            <a:ext cx="826802" cy="233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" descr="E:\Work\japan\Aloki\ThoughSpot\PPT\First call Animation 2018\6-6-2018\Ref\13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31420" y="2694797"/>
            <a:ext cx="374781" cy="162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" descr="E:\Work\japan\Aloki\ThoughSpot\PPT\First call Animation 2018\6-6-2018\Ref\14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97106" y="2716215"/>
            <a:ext cx="371427" cy="163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"/>
          <p:cNvSpPr/>
          <p:nvPr/>
        </p:nvSpPr>
        <p:spPr>
          <a:xfrm>
            <a:off x="3437030" y="1874126"/>
            <a:ext cx="2358609" cy="23589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25221" y="1749969"/>
            <a:ext cx="2611628" cy="261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" descr="E:\Work\japan\Aloki\ThoughSpot\PPT\First call Animation 2018\6-6-2018\Ref\10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84831" y="2062726"/>
            <a:ext cx="839773" cy="281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"/>
          <p:cNvPicPr preferRelativeResize="0"/>
          <p:nvPr/>
        </p:nvPicPr>
        <p:blipFill rotWithShape="1">
          <a:blip r:embed="rId16">
            <a:alphaModFix/>
          </a:blip>
          <a:srcRect t="26298" b="23872"/>
          <a:stretch/>
        </p:blipFill>
        <p:spPr>
          <a:xfrm>
            <a:off x="3405580" y="225532"/>
            <a:ext cx="2342077" cy="498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92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10207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We need to have the binary and md5 uploaded to the system, and ensure the binary is not corrupted.  The way to check would be using </a:t>
            </a:r>
            <a:br>
              <a:rPr lang="en-US" sz="1800" dirty="0"/>
            </a:br>
            <a:r>
              <a:rPr lang="en-US" sz="1800" dirty="0"/>
              <a:t>“md5sum </a:t>
            </a:r>
            <a:r>
              <a:rPr lang="mr-IN" sz="1800" dirty="0"/>
              <a:t>–</a:t>
            </a:r>
            <a:r>
              <a:rPr lang="en-US" sz="1800" dirty="0"/>
              <a:t>c &lt;</a:t>
            </a:r>
            <a:r>
              <a:rPr lang="en-US" sz="1800" dirty="0" err="1"/>
              <a:t>checksum_file</a:t>
            </a:r>
            <a:r>
              <a:rPr lang="en-US" sz="1800" dirty="0"/>
              <a:t>&gt;”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2172086"/>
            <a:ext cx="7772400" cy="11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8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2204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We need to have the following information: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Cluster Name:</a:t>
            </a:r>
            <a:br>
              <a:rPr lang="en-US" sz="1800" dirty="0"/>
            </a:br>
            <a:r>
              <a:rPr lang="en-US" sz="1800" dirty="0"/>
              <a:t>Cluster ID:</a:t>
            </a:r>
            <a:br>
              <a:rPr lang="en-US" sz="1800" dirty="0"/>
            </a:br>
            <a:r>
              <a:rPr lang="en-US" sz="1800" dirty="0"/>
              <a:t>IP Address of the nodes:</a:t>
            </a:r>
            <a:br>
              <a:rPr lang="en-US" sz="1800" dirty="0"/>
            </a:br>
            <a:r>
              <a:rPr lang="en-US" sz="1800" dirty="0"/>
              <a:t>Alias email for alert (Optional)</a:t>
            </a:r>
          </a:p>
        </p:txBody>
      </p:sp>
    </p:spTree>
    <p:extLst>
      <p:ext uri="{BB962C8B-B14F-4D97-AF65-F5344CB8AC3E}">
        <p14:creationId xmlns:p14="http://schemas.microsoft.com/office/powerpoint/2010/main" val="6830770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8492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If it’s multi-node cluster (more than 1 node), then we’ll need to ensure the /</a:t>
            </a:r>
            <a:r>
              <a:rPr lang="en-US" sz="1800" dirty="0" err="1"/>
              <a:t>etc</a:t>
            </a:r>
            <a:r>
              <a:rPr lang="en-US" sz="1800" dirty="0"/>
              <a:t>/hosts and /update/</a:t>
            </a:r>
            <a:r>
              <a:rPr lang="en-US" sz="1800" dirty="0" err="1"/>
              <a:t>etc</a:t>
            </a:r>
            <a:r>
              <a:rPr lang="en-US" sz="1800" dirty="0"/>
              <a:t>/hosts have the host information.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1" y="2165817"/>
            <a:ext cx="7161609" cy="16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0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11105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To create a cluster, the command would be: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tscli</a:t>
            </a:r>
            <a:r>
              <a:rPr lang="en-US" sz="1800" dirty="0"/>
              <a:t> cluster create &lt;</a:t>
            </a:r>
            <a:r>
              <a:rPr lang="en-US" sz="1800" dirty="0" err="1"/>
              <a:t>binary_name</a:t>
            </a:r>
            <a:r>
              <a:rPr lang="en-US" sz="1800" dirty="0"/>
              <a:t>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2204745"/>
            <a:ext cx="8017328" cy="5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44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54665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1886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We need to manually input the following information: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Cluster Name:</a:t>
            </a:r>
            <a:br>
              <a:rPr lang="en-US" sz="1800" dirty="0"/>
            </a:br>
            <a:r>
              <a:rPr lang="en-US" sz="1800" dirty="0"/>
              <a:t>Cluster ID:</a:t>
            </a:r>
            <a:br>
              <a:rPr lang="en-US" sz="1800" dirty="0"/>
            </a:br>
            <a:r>
              <a:rPr lang="en-US" sz="1800" dirty="0"/>
              <a:t>IP Address of the nodes:</a:t>
            </a:r>
            <a:br>
              <a:rPr lang="en-US" sz="1800" dirty="0"/>
            </a:br>
            <a:r>
              <a:rPr lang="en-US" sz="1800" dirty="0"/>
              <a:t>Alias email for alert (Optional)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94" y="2902645"/>
            <a:ext cx="5661422" cy="1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734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5880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After we input all of the information, it’ll start to install </a:t>
            </a:r>
            <a:r>
              <a:rPr lang="en-US" sz="1800"/>
              <a:t>the binary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15" y="1705983"/>
            <a:ext cx="6400800" cy="26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30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7839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For the first time installation, it’ll require reboot.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224" y="1800465"/>
            <a:ext cx="564860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670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5880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After the reboot, it will begin Hadoop 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65" y="1710909"/>
            <a:ext cx="5007769" cy="30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87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3618371" cy="32322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algn="ctr" fontAlgn="base">
              <a:buFont typeface="Arial" charset="0"/>
              <a:buChar char="•"/>
            </a:pPr>
            <a:r>
              <a:rPr lang="en-US" sz="1800" dirty="0"/>
              <a:t>Then it will start to create the cluster services.  On a successful deployment, it’ll show at the very end:  SUCCESS: Created cluster &lt;</a:t>
            </a:r>
            <a:r>
              <a:rPr lang="en-US" sz="1800" dirty="0" err="1"/>
              <a:t>cluster_name</a:t>
            </a:r>
            <a:r>
              <a:rPr lang="en-US" sz="1800" dirty="0"/>
              <a:t>&gt; with release &lt;release&gt;”.  From here we will need to log out to refresh the shell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48" y="1026660"/>
            <a:ext cx="3618026" cy="27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815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 Cluster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3"/>
            <a:ext cx="8490078" cy="5880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After installation, use </a:t>
            </a:r>
            <a:r>
              <a:rPr lang="en-US" sz="1800" dirty="0" err="1">
                <a:latin typeface="Menlo" charset="0"/>
                <a:ea typeface="Menlo" charset="0"/>
                <a:cs typeface="Menlo" charset="0"/>
              </a:rPr>
              <a:t>tscli</a:t>
            </a:r>
            <a:r>
              <a:rPr lang="en-US" sz="1800" dirty="0">
                <a:latin typeface="Menlo" charset="0"/>
                <a:ea typeface="Menlo" charset="0"/>
                <a:cs typeface="Menlo" charset="0"/>
              </a:rPr>
              <a:t> cluster status </a:t>
            </a:r>
            <a:r>
              <a:rPr lang="en-US" sz="1800" dirty="0"/>
              <a:t>to find out the status of the cluster.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93" y="1604524"/>
            <a:ext cx="477026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946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>
            <a:spLocks noGrp="1"/>
          </p:cNvSpPr>
          <p:nvPr>
            <p:ph type="title"/>
          </p:nvPr>
        </p:nvSpPr>
        <p:spPr>
          <a:xfrm>
            <a:off x="304800" y="41744"/>
            <a:ext cx="868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ts val="1900"/>
              <a:buFont typeface="Arial"/>
              <a:buNone/>
            </a:pPr>
            <a:r>
              <a:rPr lang="en-US" sz="2600" b="1" dirty="0">
                <a:solidFill>
                  <a:srgbClr val="2E3037"/>
                </a:solidFill>
              </a:rPr>
              <a:t>Learning Objectives</a:t>
            </a:r>
            <a:endParaRPr sz="2600" b="1" u="none" strike="noStrike" cap="none" dirty="0">
              <a:solidFill>
                <a:srgbClr val="2E3037"/>
              </a:solidFill>
            </a:endParaRPr>
          </a:p>
        </p:txBody>
      </p:sp>
      <p:sp>
        <p:nvSpPr>
          <p:cNvPr id="271" name="Google Shape;271;p2"/>
          <p:cNvSpPr txBox="1">
            <a:spLocks noGrp="1"/>
          </p:cNvSpPr>
          <p:nvPr>
            <p:ph type="body" idx="1"/>
          </p:nvPr>
        </p:nvSpPr>
        <p:spPr>
          <a:xfrm>
            <a:off x="304800" y="899144"/>
            <a:ext cx="8229600" cy="32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</a:pPr>
            <a:r>
              <a:rPr lang="en-US" sz="1800" dirty="0">
                <a:sym typeface="Helvetica Neue Light"/>
              </a:rPr>
              <a:t>Learn how to deploy </a:t>
            </a:r>
            <a:r>
              <a:rPr lang="en-US" sz="1800" dirty="0" err="1">
                <a:sym typeface="Helvetica Neue Light"/>
              </a:rPr>
              <a:t>ThoughtSpot</a:t>
            </a:r>
            <a:r>
              <a:rPr lang="en-US" sz="1800" dirty="0">
                <a:sym typeface="Helvetica Neue Light"/>
              </a:rPr>
              <a:t> cluster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5625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ThoughtSpot</a:t>
            </a:r>
            <a:r>
              <a:rPr lang="en-US" sz="2400" dirty="0"/>
              <a:t> Deployment (on Customer Managed OS)</a:t>
            </a:r>
          </a:p>
        </p:txBody>
      </p:sp>
    </p:spTree>
    <p:extLst>
      <p:ext uri="{BB962C8B-B14F-4D97-AF65-F5344CB8AC3E}">
        <p14:creationId xmlns:p14="http://schemas.microsoft.com/office/powerpoint/2010/main" val="19792344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 err="1"/>
              <a:t>ThoughtSpot</a:t>
            </a:r>
            <a:r>
              <a:rPr lang="en-US" sz="2600" b="1" dirty="0"/>
              <a:t> on Customer Managed OS </a:t>
            </a:r>
          </a:p>
        </p:txBody>
      </p:sp>
      <p:sp>
        <p:nvSpPr>
          <p:cNvPr id="5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1420" y="946882"/>
            <a:ext cx="8490078" cy="39786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Customers can run ThoughtSpot on an RHEL 7.7 (or later) or Amazon Linux 2 image that they manage.</a:t>
            </a:r>
          </a:p>
          <a:p>
            <a:pPr marL="971537" lvl="1" indent="-285743" fontAlgn="base">
              <a:buFont typeface="Arial" charset="0"/>
              <a:buChar char="•"/>
            </a:pP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Prior to this,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ThoughtSpot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has been shipping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ThoughtSpot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packaged along with CentOS.</a:t>
            </a:r>
            <a:endParaRPr lang="en-US" sz="1800" dirty="0"/>
          </a:p>
          <a:p>
            <a:pPr marL="228594" indent="0" fontAlgn="base">
              <a:buNone/>
            </a:pPr>
            <a:endParaRPr lang="en-US" sz="1800" dirty="0"/>
          </a:p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An additional software package (Ansible) is required to enable hosts to be configured for ThoughtSpot</a:t>
            </a:r>
          </a:p>
          <a:p>
            <a:pPr marL="971537" lvl="1" indent="-285743" fontAlgn="base">
              <a:buFont typeface="Arial" charset="0"/>
              <a:buChar char="•"/>
            </a:pPr>
            <a:endParaRPr lang="en-US" sz="1700" dirty="0"/>
          </a:p>
          <a:p>
            <a:pPr marL="514337" indent="-285743" fontAlgn="base">
              <a:buFont typeface="Arial" charset="0"/>
              <a:buChar char="•"/>
            </a:pPr>
            <a:endParaRPr lang="en-US" sz="1800" dirty="0"/>
          </a:p>
          <a:p>
            <a:pPr marL="971537" lvl="1" indent="-285743" fontAlgn="base">
              <a:buFont typeface="Arial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455109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 err="1"/>
              <a:t>ThoughtSpot</a:t>
            </a:r>
            <a:r>
              <a:rPr lang="en-US" sz="2600" b="1" dirty="0"/>
              <a:t> Deployment (on Customer Managed OS)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800" dirty="0">
              <a:sym typeface="Helvetica Neue Light"/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dirty="0"/>
              <a:t>Steps for deployment on Red Hat Enterprise Linux (RHEL):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Prepare nodes for deployment by downloading and running the </a:t>
            </a:r>
            <a:r>
              <a:rPr lang="en-US" sz="1800" dirty="0" err="1">
                <a:sym typeface="Calibri"/>
              </a:rPr>
              <a:t>Ansible</a:t>
            </a:r>
            <a:r>
              <a:rPr lang="en-US" sz="1800" dirty="0">
                <a:sym typeface="Calibri"/>
              </a:rPr>
              <a:t> </a:t>
            </a:r>
            <a:r>
              <a:rPr lang="en-US" sz="1800" dirty="0" err="1">
                <a:sym typeface="Calibri"/>
              </a:rPr>
              <a:t>Paybook</a:t>
            </a:r>
            <a:endParaRPr lang="en-US" sz="1800" dirty="0">
              <a:sym typeface="Calibri"/>
            </a:endParaRP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Run </a:t>
            </a:r>
            <a:r>
              <a:rPr lang="en-US" sz="1400" dirty="0" err="1">
                <a:latin typeface="Menlo" charset="0"/>
                <a:ea typeface="Menlo" charset="0"/>
                <a:cs typeface="Menlo" charset="0"/>
                <a:sym typeface="Calibri"/>
              </a:rPr>
              <a:t>tscli</a:t>
            </a:r>
            <a:r>
              <a:rPr lang="en-US" sz="1400" dirty="0">
                <a:latin typeface="Menlo" charset="0"/>
                <a:ea typeface="Menlo" charset="0"/>
                <a:cs typeface="Menlo" charset="0"/>
                <a:sym typeface="Calibri"/>
              </a:rPr>
              <a:t> cluster create </a:t>
            </a:r>
            <a:r>
              <a:rPr lang="en-US" sz="1800" dirty="0">
                <a:sym typeface="Calibri"/>
              </a:rPr>
              <a:t>command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72890" y="3947922"/>
            <a:ext cx="3718560" cy="51663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Managed </a:t>
            </a:r>
          </a:p>
          <a:p>
            <a:pPr algn="ctr"/>
            <a:r>
              <a:rPr lang="en-US" dirty="0"/>
              <a:t>(RHEL or Amazon Linux 2)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72890" y="3330702"/>
            <a:ext cx="3718560" cy="516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72890" y="2863889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Falcon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02530" y="2863886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32170" y="2863887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Blink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661810" y="2863885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Tomcat</a:t>
            </a:r>
          </a:p>
        </p:txBody>
      </p:sp>
    </p:spTree>
    <p:extLst>
      <p:ext uri="{BB962C8B-B14F-4D97-AF65-F5344CB8AC3E}">
        <p14:creationId xmlns:p14="http://schemas.microsoft.com/office/powerpoint/2010/main" val="2046833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Install </a:t>
            </a:r>
            <a:r>
              <a:rPr lang="en-US" sz="2600" b="1" dirty="0" err="1"/>
              <a:t>ThoughtSpot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71494" indent="-342900" fontAlgn="base"/>
            <a:r>
              <a:rPr lang="en-US" sz="1800" dirty="0"/>
              <a:t>RHEL Installation </a:t>
            </a:r>
            <a:r>
              <a:rPr lang="en-US" sz="1800" dirty="0" err="1"/>
              <a:t>prerequisities</a:t>
            </a:r>
            <a:r>
              <a:rPr lang="en-US" sz="1800" dirty="0"/>
              <a:t> can be found here: </a:t>
            </a:r>
            <a:r>
              <a:rPr lang="en-US" sz="1800" dirty="0">
                <a:hlinkClick r:id="rId3"/>
              </a:rPr>
              <a:t>https://docs.thoughtspot.com/6.0/appliance/rhel/rhel-prerequisites.html</a:t>
            </a:r>
          </a:p>
          <a:p>
            <a:pPr marL="571494" indent="-342900" fontAlgn="base"/>
            <a:r>
              <a:rPr lang="en-US" sz="1800" dirty="0"/>
              <a:t>Download </a:t>
            </a:r>
            <a:r>
              <a:rPr lang="en-US" sz="1800" dirty="0" err="1"/>
              <a:t>Ansible</a:t>
            </a:r>
            <a:r>
              <a:rPr lang="en-US" sz="1800" dirty="0"/>
              <a:t> Playbook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8"/>
          <a:stretch/>
        </p:blipFill>
        <p:spPr>
          <a:xfrm>
            <a:off x="938276" y="2327910"/>
            <a:ext cx="732790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186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Install </a:t>
            </a:r>
            <a:r>
              <a:rPr lang="en-US" sz="2600" b="1" dirty="0" err="1"/>
              <a:t>ThoughtSpot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71494" indent="-342900" fontAlgn="base"/>
            <a:r>
              <a:rPr lang="en-US" sz="1800" dirty="0" err="1"/>
              <a:t>Untar</a:t>
            </a:r>
            <a:r>
              <a:rPr lang="en-US" sz="1800" dirty="0"/>
              <a:t> </a:t>
            </a:r>
            <a:r>
              <a:rPr lang="en-US" sz="1800" dirty="0" err="1"/>
              <a:t>Ansible</a:t>
            </a:r>
            <a:r>
              <a:rPr lang="en-US" sz="1800" dirty="0"/>
              <a:t> </a:t>
            </a:r>
            <a:r>
              <a:rPr lang="en-US" sz="1800" dirty="0" err="1"/>
              <a:t>tarball</a:t>
            </a:r>
            <a:r>
              <a:rPr lang="en-US" sz="1800" dirty="0"/>
              <a:t> </a:t>
            </a:r>
          </a:p>
          <a:p>
            <a:pPr marL="571494" indent="-342900" fontAlgn="base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77" y="2008966"/>
            <a:ext cx="5875020" cy="24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49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Install </a:t>
            </a:r>
            <a:r>
              <a:rPr lang="en-US" sz="2600" b="1" dirty="0" err="1"/>
              <a:t>ThoughtSpot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71494" indent="-342900" fontAlgn="base"/>
            <a:r>
              <a:rPr lang="en-US" sz="1800" dirty="0"/>
              <a:t>Copy the </a:t>
            </a:r>
            <a:r>
              <a:rPr lang="en-US" sz="1800" dirty="0" err="1"/>
              <a:t>Ansible</a:t>
            </a:r>
            <a:r>
              <a:rPr lang="en-US" sz="1800" dirty="0"/>
              <a:t> inventory </a:t>
            </a:r>
            <a:r>
              <a:rPr lang="en-US" sz="1500" dirty="0">
                <a:latin typeface="Menlo" charset="0"/>
                <a:ea typeface="Menlo" charset="0"/>
                <a:cs typeface="Menlo" charset="0"/>
              </a:rPr>
              <a:t>file </a:t>
            </a:r>
            <a:r>
              <a:rPr lang="en-US" sz="1500" dirty="0" err="1">
                <a:latin typeface="Menlo" charset="0"/>
                <a:ea typeface="Menlo" charset="0"/>
                <a:cs typeface="Menlo" charset="0"/>
              </a:rPr>
              <a:t>hosts.sample</a:t>
            </a:r>
            <a:r>
              <a:rPr lang="en-US" sz="1800" dirty="0"/>
              <a:t> to </a:t>
            </a:r>
            <a:r>
              <a:rPr lang="en-US" sz="1500" dirty="0" err="1">
                <a:latin typeface="Menlo" charset="0"/>
                <a:ea typeface="Menlo" charset="0"/>
                <a:cs typeface="Menlo" charset="0"/>
              </a:rPr>
              <a:t>hosts.yaml</a:t>
            </a:r>
            <a:r>
              <a:rPr lang="en-US" sz="1800" dirty="0"/>
              <a:t>, and using a text editor of your choice, update the file to include your host configuration</a:t>
            </a:r>
          </a:p>
          <a:p>
            <a:pPr marL="571494" indent="-342900" fontAlgn="base"/>
            <a:r>
              <a:rPr lang="en-US" sz="1800" dirty="0"/>
              <a:t>Run </a:t>
            </a:r>
            <a:r>
              <a:rPr lang="en-US" sz="1800" dirty="0" err="1"/>
              <a:t>Ansible</a:t>
            </a:r>
            <a:r>
              <a:rPr lang="en-US" sz="1800" dirty="0"/>
              <a:t> Playbook</a:t>
            </a:r>
          </a:p>
          <a:p>
            <a:pPr marL="571494" indent="-342900" fontAlgn="base"/>
            <a:r>
              <a:rPr lang="en-US" sz="1800" dirty="0">
                <a:sym typeface="Calibri"/>
              </a:rPr>
              <a:t>Run </a:t>
            </a:r>
            <a:r>
              <a:rPr lang="en-US" sz="1500" dirty="0" err="1">
                <a:latin typeface="Menlo" charset="0"/>
                <a:ea typeface="Menlo" charset="0"/>
                <a:cs typeface="Menlo" charset="0"/>
                <a:sym typeface="Calibri"/>
              </a:rPr>
              <a:t>tscli</a:t>
            </a:r>
            <a:r>
              <a:rPr lang="en-US" sz="1500" dirty="0">
                <a:latin typeface="Menlo" charset="0"/>
                <a:ea typeface="Menlo" charset="0"/>
                <a:cs typeface="Menlo" charset="0"/>
                <a:sym typeface="Calibri"/>
              </a:rPr>
              <a:t> cluster create</a:t>
            </a:r>
            <a:endParaRPr lang="en-US" sz="1800" dirty="0">
              <a:sym typeface="Calibri"/>
            </a:endParaRPr>
          </a:p>
          <a:p>
            <a:pPr marL="571494" indent="-342900" fontAlgn="base"/>
            <a:endParaRPr lang="en-US" sz="1800" dirty="0"/>
          </a:p>
          <a:p>
            <a:pPr marL="571494" indent="-342900" fontAlgn="base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7" y="2158230"/>
            <a:ext cx="3618026" cy="27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43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Introducing TS Cloud</a:t>
            </a:r>
          </a:p>
        </p:txBody>
      </p:sp>
    </p:spTree>
    <p:extLst>
      <p:ext uri="{BB962C8B-B14F-4D97-AF65-F5344CB8AC3E}">
        <p14:creationId xmlns:p14="http://schemas.microsoft.com/office/powerpoint/2010/main" val="12882249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 err="1"/>
              <a:t>ThoughtSpot</a:t>
            </a:r>
            <a:r>
              <a:rPr lang="en-US" sz="2600" b="1" dirty="0"/>
              <a:t> Deployment (TS Cloud)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04798" y="813239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800" dirty="0">
              <a:sym typeface="Helvetica Neue Light"/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dirty="0"/>
              <a:t>Steps for deployment: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Sign up for TS Cloud  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 err="1">
                <a:sym typeface="Calibri"/>
              </a:rPr>
              <a:t>ThoughtSpot’s</a:t>
            </a:r>
            <a:r>
              <a:rPr lang="en-US" sz="1800" dirty="0">
                <a:sym typeface="Calibri"/>
              </a:rPr>
              <a:t> Cloud Control Plane spins up single node per customer 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Connect to data using Embrace for Snowflake or Redshift</a:t>
            </a:r>
            <a:endParaRPr lang="en-US" sz="1700" dirty="0">
              <a:sym typeface="Calibri"/>
            </a:endParaRPr>
          </a:p>
        </p:txBody>
      </p:sp>
      <p:grpSp>
        <p:nvGrpSpPr>
          <p:cNvPr id="18" name="Google Shape;874;p115"/>
          <p:cNvGrpSpPr/>
          <p:nvPr/>
        </p:nvGrpSpPr>
        <p:grpSpPr>
          <a:xfrm>
            <a:off x="2621869" y="2633586"/>
            <a:ext cx="3700225" cy="2411229"/>
            <a:chOff x="824800" y="2078980"/>
            <a:chExt cx="3700225" cy="2411229"/>
          </a:xfrm>
        </p:grpSpPr>
        <p:cxnSp>
          <p:nvCxnSpPr>
            <p:cNvPr id="19" name="Google Shape;876;p115"/>
            <p:cNvCxnSpPr/>
            <p:nvPr/>
          </p:nvCxnSpPr>
          <p:spPr>
            <a:xfrm>
              <a:off x="2828363" y="2924019"/>
              <a:ext cx="0" cy="286500"/>
            </a:xfrm>
            <a:prstGeom prst="straightConnector1">
              <a:avLst/>
            </a:prstGeom>
            <a:noFill/>
            <a:ln w="9525" cap="flat" cmpd="sng">
              <a:solidFill>
                <a:srgbClr val="403E4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877;p115"/>
            <p:cNvSpPr/>
            <p:nvPr/>
          </p:nvSpPr>
          <p:spPr>
            <a:xfrm>
              <a:off x="907625" y="3298849"/>
              <a:ext cx="3617400" cy="709036"/>
            </a:xfrm>
            <a:prstGeom prst="flowChartAlternateProcess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8;p115"/>
            <p:cNvSpPr/>
            <p:nvPr/>
          </p:nvSpPr>
          <p:spPr>
            <a:xfrm>
              <a:off x="1213675" y="3353413"/>
              <a:ext cx="1006800" cy="45411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/>
                <a:t>Customer A</a:t>
              </a:r>
              <a:endParaRPr sz="1100" dirty="0"/>
            </a:p>
          </p:txBody>
        </p:sp>
        <p:sp>
          <p:nvSpPr>
            <p:cNvPr id="22" name="Google Shape;879;p115"/>
            <p:cNvSpPr/>
            <p:nvPr/>
          </p:nvSpPr>
          <p:spPr>
            <a:xfrm>
              <a:off x="2295699" y="3334276"/>
              <a:ext cx="966300" cy="486134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Customer B</a:t>
              </a:r>
              <a:endParaRPr sz="1100" dirty="0"/>
            </a:p>
          </p:txBody>
        </p:sp>
        <p:sp>
          <p:nvSpPr>
            <p:cNvPr id="23" name="Google Shape;880;p115"/>
            <p:cNvSpPr/>
            <p:nvPr/>
          </p:nvSpPr>
          <p:spPr>
            <a:xfrm>
              <a:off x="3377750" y="3430343"/>
              <a:ext cx="966300" cy="35143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/>
                <a:t>Customer C</a:t>
              </a:r>
              <a:endParaRPr sz="1100" dirty="0"/>
            </a:p>
          </p:txBody>
        </p:sp>
        <p:cxnSp>
          <p:nvCxnSpPr>
            <p:cNvPr id="24" name="Google Shape;881;p115"/>
            <p:cNvCxnSpPr/>
            <p:nvPr/>
          </p:nvCxnSpPr>
          <p:spPr>
            <a:xfrm rot="10800000">
              <a:off x="2682525" y="292284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rgbClr val="403E4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882;p115"/>
            <p:cNvSpPr txBox="1"/>
            <p:nvPr/>
          </p:nvSpPr>
          <p:spPr>
            <a:xfrm>
              <a:off x="1888763" y="2605459"/>
              <a:ext cx="1733400" cy="267300"/>
            </a:xfrm>
            <a:prstGeom prst="rect">
              <a:avLst/>
            </a:prstGeom>
            <a:solidFill>
              <a:srgbClr val="009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Control Plane</a:t>
              </a:r>
              <a:endParaRPr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6" name="Google Shape;883;p1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6360" y="2078980"/>
              <a:ext cx="498185" cy="498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884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39763" y="3700826"/>
              <a:ext cx="267321" cy="26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885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7943" y="4076534"/>
              <a:ext cx="951101" cy="41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886;p1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81347" y="4146610"/>
              <a:ext cx="1189925" cy="27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887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1800" y="3700826"/>
              <a:ext cx="267321" cy="26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888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7238" y="3700826"/>
              <a:ext cx="267321" cy="26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889;p1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4800" y="2605066"/>
              <a:ext cx="918125" cy="92221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857636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Deployment in SaaS Model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12992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71494" indent="-342900" fontAlgn="base"/>
            <a:r>
              <a:rPr lang="en-US" sz="1800" dirty="0"/>
              <a:t>All tenants are deployed with a single</a:t>
            </a:r>
            <a:r>
              <a:rPr lang="en-US" sz="1800" b="1" dirty="0"/>
              <a:t> </a:t>
            </a:r>
            <a:r>
              <a:rPr lang="en-US" sz="1800" dirty="0"/>
              <a:t>node</a:t>
            </a:r>
          </a:p>
          <a:p>
            <a:pPr marL="571494" indent="-342900" fontAlgn="base"/>
            <a:r>
              <a:rPr lang="en-US" sz="1800" dirty="0"/>
              <a:t>Single tenancy, network-level separation of customers</a:t>
            </a:r>
          </a:p>
          <a:p>
            <a:pPr marL="571494" indent="-342900" fontAlgn="base"/>
            <a:r>
              <a:rPr lang="en-US" sz="1800" dirty="0"/>
              <a:t>Customer owns data, while </a:t>
            </a:r>
            <a:r>
              <a:rPr lang="en-US" sz="1800" dirty="0" err="1"/>
              <a:t>ThoughtSpot</a:t>
            </a:r>
            <a:r>
              <a:rPr lang="en-US" sz="1800" dirty="0"/>
              <a:t> hosts environment</a:t>
            </a:r>
          </a:p>
          <a:p>
            <a:pPr marL="571494" indent="-342900" fontAlgn="base"/>
            <a:endParaRPr lang="en-US" sz="1800" dirty="0"/>
          </a:p>
          <a:p>
            <a:pPr marL="571494" indent="-342900" fontAlgn="base"/>
            <a:r>
              <a:rPr lang="en-US" sz="1800" dirty="0"/>
              <a:t>Shared responsibility between </a:t>
            </a:r>
            <a:r>
              <a:rPr lang="en-US" sz="1800" dirty="0" err="1"/>
              <a:t>ThoughtSpot</a:t>
            </a:r>
            <a:r>
              <a:rPr lang="en-US" sz="1800" dirty="0"/>
              <a:t> and Customer</a:t>
            </a:r>
          </a:p>
          <a:p>
            <a:pPr marL="571494" indent="-342900" fontAlgn="base"/>
            <a:endParaRPr lang="en-US" sz="1800" dirty="0"/>
          </a:p>
        </p:txBody>
      </p:sp>
      <p:pic>
        <p:nvPicPr>
          <p:cNvPr id="6" name="Picture 2" descr="https://lh5.googleusercontent.com/JQvO3Rfgg23dHJDcKgtRn2a_YUh5GAaChC1wDjsgkrl2fYFUHwgkGCrLA5eLgTSSE18U0w75YsIa8bh-DDcRl_7nVbgMoci0_aYVVu4f_hW3BJ78C0NUE_gm70QTsY4yiVE-wtEop4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21" y="172749"/>
            <a:ext cx="551594" cy="5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14;p56"/>
          <p:cNvSpPr txBox="1"/>
          <p:nvPr/>
        </p:nvSpPr>
        <p:spPr>
          <a:xfrm>
            <a:off x="828370" y="2677167"/>
            <a:ext cx="3867150" cy="186908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1625" tIns="40800" rIns="81625" bIns="408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sng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ThoughtSpot</a:t>
            </a:r>
            <a:endParaRPr lang="en-US" sz="1800" b="0" i="0" u="sng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indent="-215900">
              <a:lnSpc>
                <a:spcPct val="110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Underlying infrastructure (with AWS)</a:t>
            </a:r>
          </a:p>
          <a:p>
            <a:pPr marL="215900" indent="-215900">
              <a:lnSpc>
                <a:spcPct val="110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Protection of data in the cloud</a:t>
            </a:r>
          </a:p>
          <a:p>
            <a:pPr marL="215900" indent="-215900">
              <a:lnSpc>
                <a:spcPct val="110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Operating System</a:t>
            </a:r>
          </a:p>
          <a:p>
            <a:pPr marL="215900" indent="-215900">
              <a:lnSpc>
                <a:spcPct val="110000"/>
              </a:lnSpc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Application security</a:t>
            </a:r>
            <a:endParaRPr sz="1800" dirty="0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515;p56"/>
          <p:cNvSpPr txBox="1"/>
          <p:nvPr/>
        </p:nvSpPr>
        <p:spPr>
          <a:xfrm>
            <a:off x="4880925" y="2677166"/>
            <a:ext cx="3867150" cy="186908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</a:t>
            </a:r>
            <a:endParaRPr sz="1800" b="0" i="0" u="sng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User and Group management</a:t>
            </a:r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Security of Snowflake or Redshift deployment and data</a:t>
            </a:r>
          </a:p>
          <a:p>
            <a:pPr marL="215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endParaRPr sz="18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889859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457200" y="209721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/>
              <a:t>eLearning Training Videos for Deployment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976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196070" y="275816"/>
            <a:ext cx="8490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None/>
            </a:pPr>
            <a:r>
              <a:rPr lang="en-US"/>
              <a:t>Next Generation Analytics Platform</a:t>
            </a:r>
            <a:endParaRPr/>
          </a:p>
        </p:txBody>
      </p:sp>
      <p:sp>
        <p:nvSpPr>
          <p:cNvPr id="215" name="Google Shape;215;p4"/>
          <p:cNvSpPr/>
          <p:nvPr/>
        </p:nvSpPr>
        <p:spPr>
          <a:xfrm>
            <a:off x="1076146" y="1570265"/>
            <a:ext cx="1138179" cy="22997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2268654" y="1570265"/>
            <a:ext cx="1499345" cy="131564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6929676" y="1570265"/>
            <a:ext cx="1138179" cy="22997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3822328" y="1570265"/>
            <a:ext cx="1499345" cy="131564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5376002" y="1570265"/>
            <a:ext cx="1499345" cy="131762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0" name="Google Shape;220;p4"/>
          <p:cNvGrpSpPr/>
          <p:nvPr/>
        </p:nvGrpSpPr>
        <p:grpSpPr>
          <a:xfrm>
            <a:off x="7758748" y="1449894"/>
            <a:ext cx="287884" cy="75281"/>
            <a:chOff x="7376621" y="1533714"/>
            <a:chExt cx="287884" cy="75281"/>
          </a:xfrm>
        </p:grpSpPr>
        <p:sp>
          <p:nvSpPr>
            <p:cNvPr id="221" name="Google Shape;221;p4"/>
            <p:cNvSpPr/>
            <p:nvPr/>
          </p:nvSpPr>
          <p:spPr>
            <a:xfrm>
              <a:off x="7376621" y="1533714"/>
              <a:ext cx="75268" cy="75278"/>
            </a:xfrm>
            <a:prstGeom prst="ellipse">
              <a:avLst/>
            </a:prstGeom>
            <a:solidFill>
              <a:srgbClr val="494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482928" y="1533717"/>
              <a:ext cx="75268" cy="75278"/>
            </a:xfrm>
            <a:prstGeom prst="ellipse">
              <a:avLst/>
            </a:prstGeom>
            <a:solidFill>
              <a:srgbClr val="494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589237" y="1533717"/>
              <a:ext cx="75268" cy="75278"/>
            </a:xfrm>
            <a:prstGeom prst="ellipse">
              <a:avLst/>
            </a:prstGeom>
            <a:solidFill>
              <a:srgbClr val="494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4" name="Google Shape;224;p4"/>
          <p:cNvSpPr/>
          <p:nvPr/>
        </p:nvSpPr>
        <p:spPr>
          <a:xfrm>
            <a:off x="1076145" y="990059"/>
            <a:ext cx="885932" cy="525383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2971996" y="991603"/>
            <a:ext cx="885932" cy="522295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3924319" y="990955"/>
            <a:ext cx="885932" cy="523591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4878402" y="990955"/>
            <a:ext cx="885932" cy="523591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5834539" y="990059"/>
            <a:ext cx="885932" cy="525382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6788254" y="989115"/>
            <a:ext cx="885932" cy="527271"/>
          </a:xfrm>
          <a:prstGeom prst="rect">
            <a:avLst/>
          </a:prstGeom>
          <a:solidFill>
            <a:srgbClr val="4E55F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2022832" y="990059"/>
            <a:ext cx="885932" cy="525383"/>
          </a:xfrm>
          <a:prstGeom prst="rect">
            <a:avLst/>
          </a:prstGeom>
          <a:solidFill>
            <a:srgbClr val="494E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2268654" y="2939473"/>
            <a:ext cx="4606693" cy="9305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2327747" y="3389630"/>
            <a:ext cx="2228226" cy="42878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076145" y="1091086"/>
            <a:ext cx="8859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  <a:endParaRPr/>
          </a:p>
        </p:txBody>
      </p:sp>
      <p:sp>
        <p:nvSpPr>
          <p:cNvPr id="234" name="Google Shape;234;p4"/>
          <p:cNvSpPr/>
          <p:nvPr/>
        </p:nvSpPr>
        <p:spPr>
          <a:xfrm>
            <a:off x="2022832" y="1146291"/>
            <a:ext cx="8859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PINBOARDS</a:t>
            </a:r>
            <a:endParaRPr/>
          </a:p>
        </p:txBody>
      </p:sp>
      <p:sp>
        <p:nvSpPr>
          <p:cNvPr id="235" name="Google Shape;235;p4"/>
          <p:cNvSpPr/>
          <p:nvPr/>
        </p:nvSpPr>
        <p:spPr>
          <a:xfrm>
            <a:off x="2971567" y="1091086"/>
            <a:ext cx="8859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 </a:t>
            </a:r>
            <a:b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APIS</a:t>
            </a: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3925791" y="1091086"/>
            <a:ext cx="8859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</a:t>
            </a:r>
            <a:b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</a:t>
            </a:r>
            <a:endParaRPr/>
          </a:p>
        </p:txBody>
      </p:sp>
      <p:sp>
        <p:nvSpPr>
          <p:cNvPr id="237" name="Google Shape;237;p4"/>
          <p:cNvSpPr/>
          <p:nvPr/>
        </p:nvSpPr>
        <p:spPr>
          <a:xfrm>
            <a:off x="4877817" y="1152641"/>
            <a:ext cx="8859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</a:t>
            </a:r>
            <a:endParaRPr/>
          </a:p>
        </p:txBody>
      </p:sp>
      <p:sp>
        <p:nvSpPr>
          <p:cNvPr id="238" name="Google Shape;238;p4"/>
          <p:cNvSpPr/>
          <p:nvPr/>
        </p:nvSpPr>
        <p:spPr>
          <a:xfrm>
            <a:off x="5839090" y="1091086"/>
            <a:ext cx="8859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MONITORING</a:t>
            </a:r>
            <a:endParaRPr/>
          </a:p>
        </p:txBody>
      </p:sp>
      <p:sp>
        <p:nvSpPr>
          <p:cNvPr id="239" name="Google Shape;239;p4"/>
          <p:cNvSpPr/>
          <p:nvPr/>
        </p:nvSpPr>
        <p:spPr>
          <a:xfrm>
            <a:off x="6788254" y="1091086"/>
            <a:ext cx="8859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</a:t>
            </a:r>
            <a:endParaRPr/>
          </a:p>
        </p:txBody>
      </p:sp>
      <p:sp>
        <p:nvSpPr>
          <p:cNvPr id="240" name="Google Shape;240;p4"/>
          <p:cNvSpPr/>
          <p:nvPr/>
        </p:nvSpPr>
        <p:spPr>
          <a:xfrm>
            <a:off x="1130412" y="2396963"/>
            <a:ext cx="10296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DISTRIBUTED CLUSTER MANAGER</a:t>
            </a:r>
            <a:endParaRPr/>
          </a:p>
        </p:txBody>
      </p:sp>
      <p:sp>
        <p:nvSpPr>
          <p:cNvPr id="241" name="Google Shape;241;p4"/>
          <p:cNvSpPr/>
          <p:nvPr/>
        </p:nvSpPr>
        <p:spPr>
          <a:xfrm>
            <a:off x="6865472" y="2396963"/>
            <a:ext cx="12665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</a:t>
            </a:r>
            <a:b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&amp;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GOVERNANCE</a:t>
            </a:r>
            <a:endParaRPr/>
          </a:p>
        </p:txBody>
      </p:sp>
      <p:sp>
        <p:nvSpPr>
          <p:cNvPr id="242" name="Google Shape;242;p4"/>
          <p:cNvSpPr/>
          <p:nvPr/>
        </p:nvSpPr>
        <p:spPr>
          <a:xfrm>
            <a:off x="2503504" y="2028034"/>
            <a:ext cx="10296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  <a:b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</a:t>
            </a:r>
            <a:endParaRPr/>
          </a:p>
        </p:txBody>
      </p:sp>
      <p:sp>
        <p:nvSpPr>
          <p:cNvPr id="243" name="Google Shape;243;p4"/>
          <p:cNvSpPr/>
          <p:nvPr/>
        </p:nvSpPr>
        <p:spPr>
          <a:xfrm>
            <a:off x="4057177" y="2028034"/>
            <a:ext cx="10296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SPOTIQ AI</a:t>
            </a:r>
            <a:b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</a:t>
            </a:r>
            <a:endParaRPr/>
          </a:p>
        </p:txBody>
      </p:sp>
      <p:sp>
        <p:nvSpPr>
          <p:cNvPr id="244" name="Google Shape;244;p4"/>
          <p:cNvSpPr/>
          <p:nvPr/>
        </p:nvSpPr>
        <p:spPr>
          <a:xfrm>
            <a:off x="5418242" y="2028034"/>
            <a:ext cx="13830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PERSONALIZATION ENGINE</a:t>
            </a:r>
            <a:endParaRPr/>
          </a:p>
        </p:txBody>
      </p:sp>
      <p:sp>
        <p:nvSpPr>
          <p:cNvPr id="245" name="Google Shape;245;p4"/>
          <p:cNvSpPr/>
          <p:nvPr/>
        </p:nvSpPr>
        <p:spPr>
          <a:xfrm>
            <a:off x="2278529" y="3023761"/>
            <a:ext cx="459681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 &amp; VISUALIZATION SERVER</a:t>
            </a:r>
            <a:endParaRPr/>
          </a:p>
        </p:txBody>
      </p:sp>
      <p:sp>
        <p:nvSpPr>
          <p:cNvPr id="246" name="Google Shape;246;p4"/>
          <p:cNvSpPr/>
          <p:nvPr/>
        </p:nvSpPr>
        <p:spPr>
          <a:xfrm>
            <a:off x="2327746" y="3480912"/>
            <a:ext cx="221947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IN-MEMORY CACHE</a:t>
            </a:r>
            <a:endParaRPr/>
          </a:p>
        </p:txBody>
      </p:sp>
      <p:sp>
        <p:nvSpPr>
          <p:cNvPr id="247" name="Google Shape;247;p4"/>
          <p:cNvSpPr/>
          <p:nvPr/>
        </p:nvSpPr>
        <p:spPr>
          <a:xfrm>
            <a:off x="5216659" y="3843060"/>
            <a:ext cx="1031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</a:t>
            </a:r>
            <a:b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endParaRPr/>
          </a:p>
        </p:txBody>
      </p:sp>
      <p:cxnSp>
        <p:nvCxnSpPr>
          <p:cNvPr id="248" name="Google Shape;248;p4"/>
          <p:cNvCxnSpPr/>
          <p:nvPr/>
        </p:nvCxnSpPr>
        <p:spPr>
          <a:xfrm rot="10800000">
            <a:off x="2502530" y="3727133"/>
            <a:ext cx="0" cy="45505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9" name="Google Shape;24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8351" y="4216771"/>
            <a:ext cx="248358" cy="28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"/>
          <p:cNvSpPr txBox="1"/>
          <p:nvPr/>
        </p:nvSpPr>
        <p:spPr>
          <a:xfrm>
            <a:off x="2161764" y="4564086"/>
            <a:ext cx="681532" cy="28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"/>
              <a:buFont typeface="Arial"/>
              <a:buNone/>
            </a:pPr>
            <a:r>
              <a:rPr lang="en-US" sz="7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On-prem EDW &amp; DB</a:t>
            </a:r>
            <a:endParaRPr/>
          </a:p>
        </p:txBody>
      </p:sp>
      <p:sp>
        <p:nvSpPr>
          <p:cNvPr id="251" name="Google Shape;251;p4"/>
          <p:cNvSpPr txBox="1"/>
          <p:nvPr/>
        </p:nvSpPr>
        <p:spPr>
          <a:xfrm>
            <a:off x="2713610" y="4564086"/>
            <a:ext cx="681532" cy="28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"/>
              <a:buFont typeface="Arial"/>
              <a:buNone/>
            </a:pPr>
            <a:r>
              <a:rPr lang="en-US" sz="7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Lake</a:t>
            </a:r>
            <a:endParaRPr/>
          </a:p>
        </p:txBody>
      </p:sp>
      <p:sp>
        <p:nvSpPr>
          <p:cNvPr id="252" name="Google Shape;252;p4"/>
          <p:cNvSpPr txBox="1"/>
          <p:nvPr/>
        </p:nvSpPr>
        <p:spPr>
          <a:xfrm>
            <a:off x="3215540" y="4564086"/>
            <a:ext cx="857531" cy="28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"/>
              <a:buFont typeface="Arial"/>
              <a:buNone/>
            </a:pPr>
            <a:r>
              <a:rPr lang="en-US" sz="7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Apps</a:t>
            </a:r>
            <a:br>
              <a:rPr lang="en-US" sz="7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(Salesforce, Marketo, etc.)</a:t>
            </a:r>
            <a:endParaRPr sz="600" b="0" i="0" u="none" strike="noStrike" cap="none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3855388" y="4564086"/>
            <a:ext cx="681532" cy="28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"/>
              <a:buFont typeface="Arial"/>
              <a:buNone/>
            </a:pPr>
            <a:r>
              <a:rPr lang="en-US" sz="7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CSVs</a:t>
            </a:r>
            <a:endParaRPr/>
          </a:p>
        </p:txBody>
      </p:sp>
      <p:grpSp>
        <p:nvGrpSpPr>
          <p:cNvPr id="254" name="Google Shape;254;p4"/>
          <p:cNvGrpSpPr/>
          <p:nvPr/>
        </p:nvGrpSpPr>
        <p:grpSpPr>
          <a:xfrm>
            <a:off x="2900901" y="3727133"/>
            <a:ext cx="306951" cy="799590"/>
            <a:chOff x="2801683" y="3727133"/>
            <a:chExt cx="306951" cy="799590"/>
          </a:xfrm>
        </p:grpSpPr>
        <p:pic>
          <p:nvPicPr>
            <p:cNvPr id="255" name="Google Shape;25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1683" y="4222904"/>
              <a:ext cx="306951" cy="3038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6" name="Google Shape;256;p4"/>
            <p:cNvCxnSpPr/>
            <p:nvPr/>
          </p:nvCxnSpPr>
          <p:spPr>
            <a:xfrm rot="10800000">
              <a:off x="2939951" y="3727133"/>
              <a:ext cx="0" cy="455055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57" name="Google Shape;257;p4"/>
          <p:cNvGrpSpPr/>
          <p:nvPr/>
        </p:nvGrpSpPr>
        <p:grpSpPr>
          <a:xfrm>
            <a:off x="3514941" y="3727133"/>
            <a:ext cx="258731" cy="767895"/>
            <a:chOff x="3283608" y="3727133"/>
            <a:chExt cx="258731" cy="767895"/>
          </a:xfrm>
        </p:grpSpPr>
        <p:pic>
          <p:nvPicPr>
            <p:cNvPr id="258" name="Google Shape;258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83608" y="4236297"/>
              <a:ext cx="258731" cy="25873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9" name="Google Shape;259;p4"/>
            <p:cNvCxnSpPr/>
            <p:nvPr/>
          </p:nvCxnSpPr>
          <p:spPr>
            <a:xfrm rot="10800000">
              <a:off x="3389120" y="3727133"/>
              <a:ext cx="0" cy="455055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60" name="Google Shape;260;p4"/>
          <p:cNvCxnSpPr/>
          <p:nvPr/>
        </p:nvCxnSpPr>
        <p:spPr>
          <a:xfrm rot="10800000">
            <a:off x="4159252" y="3727133"/>
            <a:ext cx="0" cy="45505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1" name="Google Shape;261;p4"/>
          <p:cNvGrpSpPr/>
          <p:nvPr/>
        </p:nvGrpSpPr>
        <p:grpSpPr>
          <a:xfrm>
            <a:off x="4066972" y="4214316"/>
            <a:ext cx="390923" cy="272295"/>
            <a:chOff x="3717312" y="4214316"/>
            <a:chExt cx="390923" cy="272295"/>
          </a:xfrm>
        </p:grpSpPr>
        <p:pic>
          <p:nvPicPr>
            <p:cNvPr id="262" name="Google Shape;262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17312" y="4214316"/>
              <a:ext cx="203359" cy="2722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4"/>
            <p:cNvGrpSpPr/>
            <p:nvPr/>
          </p:nvGrpSpPr>
          <p:grpSpPr>
            <a:xfrm>
              <a:off x="3939225" y="4326436"/>
              <a:ext cx="169010" cy="45719"/>
              <a:chOff x="7406893" y="4611031"/>
              <a:chExt cx="169010" cy="45719"/>
            </a:xfrm>
          </p:grpSpPr>
          <p:sp>
            <p:nvSpPr>
              <p:cNvPr id="264" name="Google Shape;264;p4"/>
              <p:cNvSpPr/>
              <p:nvPr/>
            </p:nvSpPr>
            <p:spPr>
              <a:xfrm flipH="1">
                <a:off x="7406893" y="461103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 flipH="1">
                <a:off x="7471166" y="461103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 flipH="1">
                <a:off x="7530184" y="461103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67" name="Google Shape;267;p4"/>
          <p:cNvCxnSpPr/>
          <p:nvPr/>
        </p:nvCxnSpPr>
        <p:spPr>
          <a:xfrm rot="10800000">
            <a:off x="4877817" y="3727133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8" name="Google Shape;268;p4"/>
          <p:cNvCxnSpPr/>
          <p:nvPr/>
        </p:nvCxnSpPr>
        <p:spPr>
          <a:xfrm rot="10800000">
            <a:off x="5455667" y="3727133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9" name="Google Shape;269;p4"/>
          <p:cNvCxnSpPr/>
          <p:nvPr/>
        </p:nvCxnSpPr>
        <p:spPr>
          <a:xfrm rot="10800000">
            <a:off x="6014467" y="3727133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0" name="Google Shape;270;p4"/>
          <p:cNvCxnSpPr/>
          <p:nvPr/>
        </p:nvCxnSpPr>
        <p:spPr>
          <a:xfrm rot="10800000">
            <a:off x="6551042" y="3727133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71" name="Google Shape;271;p4" descr="mage result for snowflake computing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86107" y="4326436"/>
            <a:ext cx="705918" cy="22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" descr="mage result for amazon redshift logo"/>
          <p:cNvPicPr preferRelativeResize="0"/>
          <p:nvPr/>
        </p:nvPicPr>
        <p:blipFill rotWithShape="1">
          <a:blip r:embed="rId8">
            <a:alphaModFix/>
          </a:blip>
          <a:srcRect t="72621"/>
          <a:stretch/>
        </p:blipFill>
        <p:spPr>
          <a:xfrm>
            <a:off x="5468808" y="4335570"/>
            <a:ext cx="705918" cy="16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" descr="mage result for bigquery logo"/>
          <p:cNvPicPr preferRelativeResize="0"/>
          <p:nvPr/>
        </p:nvPicPr>
        <p:blipFill rotWithShape="1">
          <a:blip r:embed="rId9">
            <a:alphaModFix/>
          </a:blip>
          <a:srcRect l="42661"/>
          <a:stretch/>
        </p:blipFill>
        <p:spPr>
          <a:xfrm>
            <a:off x="6289003" y="4264080"/>
            <a:ext cx="556735" cy="380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"/>
          <p:cNvSpPr/>
          <p:nvPr/>
        </p:nvSpPr>
        <p:spPr>
          <a:xfrm>
            <a:off x="2793045" y="3839205"/>
            <a:ext cx="1031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b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endParaRPr/>
          </a:p>
        </p:txBody>
      </p:sp>
      <p:sp>
        <p:nvSpPr>
          <p:cNvPr id="283" name="Google Shape;283;p4"/>
          <p:cNvSpPr/>
          <p:nvPr/>
        </p:nvSpPr>
        <p:spPr>
          <a:xfrm>
            <a:off x="4601209" y="3391271"/>
            <a:ext cx="2228226" cy="42878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EMBRACE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38C78EBC-A455-904B-9FBE-1FEC8F05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41" y="4682081"/>
            <a:ext cx="613888" cy="17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AB7E5E-FBAD-9441-8796-01EF7E66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24" y="4691710"/>
            <a:ext cx="613888" cy="1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10C9BC-6E20-0E4B-AA7D-1DA0E468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58" y="4648738"/>
            <a:ext cx="451484" cy="2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7727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839202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ThoughtSpot U 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12992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71494" indent="-342900" fontAlgn="base"/>
            <a:r>
              <a:rPr lang="en-US" sz="1800" dirty="0"/>
              <a:t>Free, online, training videos available on ThoughtSpot U </a:t>
            </a:r>
          </a:p>
          <a:p>
            <a:pPr marL="571494" indent="-342900" fontAlgn="base"/>
            <a:r>
              <a:rPr lang="en-US" sz="1800" dirty="0"/>
              <a:t>Deployment topics include: </a:t>
            </a:r>
          </a:p>
          <a:p>
            <a:pPr marL="1028694" lvl="1" indent="-342900" fontAlgn="base"/>
            <a:r>
              <a:rPr lang="en-US" sz="1800" dirty="0">
                <a:latin typeface="Helvetica Neue Light" charset="0"/>
                <a:ea typeface="Helvetica Neue Light" charset="0"/>
              </a:rPr>
              <a:t>Node &amp; Network Configuration</a:t>
            </a:r>
          </a:p>
          <a:p>
            <a:pPr marL="1028694" lvl="1" indent="-342900" fontAlgn="base"/>
            <a:r>
              <a:rPr lang="en-US" sz="1800" dirty="0">
                <a:latin typeface="Helvetica Neue Light" charset="0"/>
                <a:ea typeface="Helvetica Neue Light" charset="0"/>
              </a:rPr>
              <a:t>Cluster Management</a:t>
            </a:r>
          </a:p>
          <a:p>
            <a:pPr marL="1028694" lvl="1" indent="-342900" fontAlgn="base"/>
            <a:r>
              <a:rPr lang="en-US" sz="1800" dirty="0">
                <a:latin typeface="Helvetica Neue Light" charset="0"/>
                <a:ea typeface="Helvetica Neue Light" charset="0"/>
              </a:rPr>
              <a:t>Snapshots &amp; Backups</a:t>
            </a:r>
          </a:p>
          <a:p>
            <a:pPr marL="571494" indent="-342900" fontAlgn="base"/>
            <a:endParaRPr lang="en-US" sz="1800" dirty="0"/>
          </a:p>
          <a:p>
            <a:pPr marL="571494" indent="-342900" fontAlgn="base"/>
            <a:endParaRPr lang="en-US" sz="18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42E057-1532-7245-BE99-33E01BB49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6" t="65368" r="12002"/>
          <a:stretch/>
        </p:blipFill>
        <p:spPr>
          <a:xfrm>
            <a:off x="1527628" y="2707105"/>
            <a:ext cx="6088744" cy="19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01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457200" y="209721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/>
              <a:t>Thank you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319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6160343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/>
              <a:t>Deployment Options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9795" y="1965984"/>
            <a:ext cx="1475004" cy="514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641" y="3499034"/>
            <a:ext cx="808656" cy="53536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3365120" y="2095469"/>
            <a:ext cx="2400" cy="15704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248" y="2670051"/>
            <a:ext cx="1669503" cy="480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89" y="3340011"/>
            <a:ext cx="1046378" cy="592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266" y="2043179"/>
            <a:ext cx="541407" cy="541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8449" y="2744742"/>
            <a:ext cx="541407" cy="54140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859342" y="1329955"/>
            <a:ext cx="5861489" cy="314893"/>
          </a:xfrm>
          <a:prstGeom prst="roundRect">
            <a:avLst/>
          </a:prstGeom>
          <a:solidFill>
            <a:schemeClr val="accent1"/>
          </a:solidFill>
          <a:ln w="19050" cmpd="sng">
            <a:solidFill>
              <a:schemeClr val="accent1"/>
            </a:solidFill>
            <a:miter lim="400000"/>
          </a:ln>
        </p:spPr>
        <p:txBody>
          <a:bodyPr lIns="0" tIns="0" rIns="0" bIns="0" rtlCol="0" anchor="ctr"/>
          <a:lstStyle/>
          <a:p>
            <a:pPr lvl="0" algn="ctr"/>
            <a:r>
              <a:rPr lang="en-US" sz="1100" dirty="0">
                <a:solidFill>
                  <a:prstClr val="white"/>
                </a:solidFill>
                <a:latin typeface="Helvetica Light"/>
                <a:cs typeface="Helvetica Light"/>
              </a:rPr>
              <a:t>Software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783161" y="2095468"/>
            <a:ext cx="2182" cy="15704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JQvO3Rfgg23dHJDcKgtRn2a_YUh5GAaChC1wDjsgkrl2fYFUHwgkGCrLA5eLgTSSE18U0w75YsIa8bh-DDcRl_7nVbgMoci0_aYVVu4f_hW3BJ78C0NUE_gm70QTsY4yiVE-wtEop4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27" y="2176991"/>
            <a:ext cx="1103189" cy="11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67012" y="33973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E2A36"/>
                </a:solidFill>
                <a:latin typeface="Helvetica Neue" charset="0"/>
              </a:rPr>
              <a:t>TS Cloud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49629" y="191243"/>
            <a:ext cx="86067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26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Cloud </a:t>
            </a:r>
            <a:r>
              <a:rPr lang="en-US" sz="26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Platform Type</a:t>
            </a:r>
            <a:endParaRPr sz="26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9630" y="1039089"/>
          <a:ext cx="8761870" cy="1982776"/>
        </p:xfrm>
        <a:graphic>
          <a:graphicData uri="http://schemas.openxmlformats.org/drawingml/2006/table">
            <a:tbl>
              <a:tblPr/>
              <a:tblGrid>
                <a:gridCol w="1903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7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275">
                <a:tc>
                  <a:txBody>
                    <a:bodyPr/>
                    <a:lstStyle/>
                    <a:p>
                      <a:pPr fontAlgn="t"/>
                      <a:r>
                        <a:rPr lang="sk-SK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sng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  <a:hlinkClick r:id="rId3"/>
                        </a:rPr>
                        <a:t>AWS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sng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  <a:hlinkClick r:id="rId4"/>
                        </a:rPr>
                        <a:t>Azure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sng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hlinkClick r:id="rId4"/>
                        </a:rPr>
                        <a:t>GCP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2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Instance Type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r4.16xlarge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E64 v3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n1-highmem-64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2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~512GB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~400GB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~400GB</a:t>
                      </a:r>
                      <a:endParaRPr lang="tr-TR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Disks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X 200 GB</a:t>
                      </a:r>
                      <a:b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X</a:t>
                      </a:r>
                      <a:r>
                        <a:rPr lang="is-I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 TB</a:t>
                      </a:r>
                      <a:endParaRPr lang="is-I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X 200 GB</a:t>
                      </a:r>
                      <a:b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X</a:t>
                      </a:r>
                      <a:r>
                        <a:rPr lang="is-I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 TB</a:t>
                      </a:r>
                      <a:endParaRPr lang="is-I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X 200 GB</a:t>
                      </a:r>
                      <a:b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lang="is-I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X</a:t>
                      </a:r>
                      <a:r>
                        <a:rPr lang="is-I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 TB</a:t>
                      </a:r>
                      <a:endParaRPr lang="is-I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958" marR="47958" marT="47958" marB="47958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4">
            <a:hlinkClick r:id="rId4"/>
          </p:cNvPr>
          <p:cNvSpPr>
            <a:spLocks noChangeArrowheads="1"/>
          </p:cNvSpPr>
          <p:nvPr/>
        </p:nvSpPr>
        <p:spPr bwMode="auto">
          <a:xfrm>
            <a:off x="457201" y="19155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236580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ThoughtSpot</a:t>
            </a:r>
            <a:r>
              <a:rPr lang="en-US" sz="2400" dirty="0"/>
              <a:t> Deployment (on CentOS)</a:t>
            </a:r>
          </a:p>
        </p:txBody>
      </p:sp>
    </p:spTree>
    <p:extLst>
      <p:ext uri="{BB962C8B-B14F-4D97-AF65-F5344CB8AC3E}">
        <p14:creationId xmlns:p14="http://schemas.microsoft.com/office/powerpoint/2010/main" val="17364028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 err="1"/>
              <a:t>ThoughtSpot</a:t>
            </a:r>
            <a:r>
              <a:rPr lang="en-US" sz="2600" b="1" dirty="0"/>
              <a:t> Deployment (on CentOS)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29399" y="877246"/>
            <a:ext cx="7836777" cy="33289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800" dirty="0">
              <a:sym typeface="Helvetica Neue Light"/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dirty="0"/>
              <a:t>Steps for deployment: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Set up cloud instance by installing </a:t>
            </a:r>
            <a:r>
              <a:rPr lang="en-US" sz="1800" dirty="0" err="1">
                <a:sym typeface="Calibri"/>
              </a:rPr>
              <a:t>ThoughtSpot</a:t>
            </a:r>
            <a:r>
              <a:rPr lang="en-US" sz="1800" dirty="0">
                <a:sym typeface="Calibri"/>
              </a:rPr>
              <a:t> image (i.e. CentOS machine with customizations)</a:t>
            </a:r>
            <a:endParaRPr lang="en-US" sz="1700" dirty="0">
              <a:sym typeface="Calibri"/>
            </a:endParaRP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Download binary  (</a:t>
            </a:r>
            <a:r>
              <a:rPr lang="en-US" sz="1800" dirty="0" err="1">
                <a:sym typeface="Calibri"/>
              </a:rPr>
              <a:t>tarball</a:t>
            </a:r>
            <a:r>
              <a:rPr lang="en-US" sz="1800" dirty="0">
                <a:sym typeface="Calibri"/>
              </a:rPr>
              <a:t>) from secure site 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 err="1">
                <a:sym typeface="Calibri"/>
              </a:rPr>
              <a:t>Scp</a:t>
            </a:r>
            <a:r>
              <a:rPr lang="en-US" sz="1800" dirty="0">
                <a:sym typeface="Calibri"/>
              </a:rPr>
              <a:t> binary to cluster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Check the binary integrity using </a:t>
            </a:r>
            <a:r>
              <a:rPr lang="en-US" sz="1700" dirty="0">
                <a:sym typeface="Calibri"/>
              </a:rPr>
              <a:t>checksum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800" dirty="0">
                <a:sym typeface="Calibri"/>
              </a:rPr>
              <a:t>Run </a:t>
            </a:r>
            <a:r>
              <a:rPr lang="en-US" sz="1800" dirty="0" err="1">
                <a:latin typeface="Menlo" charset="0"/>
                <a:ea typeface="Menlo" charset="0"/>
                <a:cs typeface="Menlo" charset="0"/>
                <a:sym typeface="Calibri"/>
              </a:rPr>
              <a:t>tscli</a:t>
            </a:r>
            <a:r>
              <a:rPr lang="en-US" sz="1800" dirty="0">
                <a:latin typeface="Menlo" charset="0"/>
                <a:ea typeface="Menlo" charset="0"/>
                <a:cs typeface="Menlo" charset="0"/>
                <a:sym typeface="Calibri"/>
              </a:rPr>
              <a:t> cluster create</a:t>
            </a:r>
            <a:endParaRPr lang="en-US" sz="1800" dirty="0">
              <a:sym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47061" y="4306824"/>
            <a:ext cx="3718560" cy="516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TS CentOS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47061" y="3689604"/>
            <a:ext cx="3718560" cy="516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7061" y="3222791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Falcon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76701" y="3222788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06341" y="3222789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Blink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835981" y="3222787"/>
            <a:ext cx="841675" cy="366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Tomcat</a:t>
            </a:r>
          </a:p>
        </p:txBody>
      </p:sp>
    </p:spTree>
    <p:extLst>
      <p:ext uri="{BB962C8B-B14F-4D97-AF65-F5344CB8AC3E}">
        <p14:creationId xmlns:p14="http://schemas.microsoft.com/office/powerpoint/2010/main" val="12653326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04798" y="19846"/>
            <a:ext cx="8606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lvl="0"/>
            <a:r>
              <a:rPr lang="en-US" sz="2600" b="1" dirty="0"/>
              <a:t>Download binary and copy to cluster 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441591" y="1159538"/>
            <a:ext cx="3289969" cy="10207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Partners and customers can now download the binary from </a:t>
            </a:r>
            <a:r>
              <a:rPr lang="en-US" sz="1800" dirty="0" err="1"/>
              <a:t>ThoughtSpot’s</a:t>
            </a:r>
            <a:r>
              <a:rPr lang="en-US" sz="1800" dirty="0"/>
              <a:t> secure file sharing site (</a:t>
            </a:r>
            <a:r>
              <a:rPr lang="en-US" sz="1800" dirty="0" err="1"/>
              <a:t>Egnyte</a:t>
            </a:r>
            <a:r>
              <a:rPr lang="en-US" sz="1800" dirty="0"/>
              <a:t>)</a:t>
            </a:r>
          </a:p>
          <a:p>
            <a:pPr marL="514337" indent="-285743" fontAlgn="base">
              <a:buFont typeface="Arial" charset="0"/>
              <a:buChar char="•"/>
            </a:pPr>
            <a:endParaRPr lang="en-US" sz="1800" dirty="0"/>
          </a:p>
          <a:p>
            <a:pPr marL="514337" indent="-285743" fontAlgn="base">
              <a:buFont typeface="Arial" charset="0"/>
              <a:buChar char="•"/>
            </a:pPr>
            <a:r>
              <a:rPr lang="en-US" sz="1800" dirty="0"/>
              <a:t>Use </a:t>
            </a:r>
            <a:r>
              <a:rPr lang="en-US" sz="1800" dirty="0" err="1"/>
              <a:t>scp</a:t>
            </a:r>
            <a:r>
              <a:rPr lang="en-US" sz="1800" dirty="0"/>
              <a:t> to copy binary to </a:t>
            </a:r>
            <a:r>
              <a:rPr lang="en-US" sz="1800" dirty="0" err="1"/>
              <a:t>ThoughtSpot</a:t>
            </a:r>
            <a:r>
              <a:rPr lang="en-US" sz="1800" dirty="0"/>
              <a:t> server</a:t>
            </a:r>
          </a:p>
          <a:p>
            <a:pPr marL="514337" indent="-285743" fontAlgn="base">
              <a:buFont typeface="Arial" charset="0"/>
              <a:buChar char="•"/>
            </a:pPr>
            <a:endParaRPr lang="en-US" sz="1800" dirty="0">
              <a:latin typeface="Menlo" charset="0"/>
              <a:ea typeface="Menlo" charset="0"/>
              <a:cs typeface="Menlo" charset="0"/>
            </a:endParaRPr>
          </a:p>
          <a:p>
            <a:pPr marL="514337" indent="-285743" fontAlgn="base">
              <a:buFont typeface="Arial" charset="0"/>
              <a:buChar char="•"/>
            </a:pPr>
            <a:endParaRPr lang="en-US" sz="1800" dirty="0"/>
          </a:p>
          <a:p>
            <a:pPr marL="514337" indent="-285743" fontAlgn="base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" b="32353"/>
          <a:stretch/>
        </p:blipFill>
        <p:spPr>
          <a:xfrm>
            <a:off x="4084545" y="1159538"/>
            <a:ext cx="4494139" cy="2736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384399" y="4178006"/>
            <a:ext cx="506913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595" fontAlgn="base"/>
            <a:r>
              <a:rPr lang="en-US" sz="1600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scp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5.3.2.tar.gz* admin@dell-node1:~</a:t>
            </a:r>
          </a:p>
        </p:txBody>
      </p:sp>
    </p:spTree>
    <p:extLst>
      <p:ext uri="{BB962C8B-B14F-4D97-AF65-F5344CB8AC3E}">
        <p14:creationId xmlns:p14="http://schemas.microsoft.com/office/powerpoint/2010/main" val="17174914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ThoughtSpot">
      <a:dk1>
        <a:srgbClr val="000000"/>
      </a:dk1>
      <a:lt1>
        <a:srgbClr val="FFFFFF"/>
      </a:lt1>
      <a:dk2>
        <a:srgbClr val="403E41"/>
      </a:dk2>
      <a:lt2>
        <a:srgbClr val="F3F4F3"/>
      </a:lt2>
      <a:accent1>
        <a:srgbClr val="4E55FD"/>
      </a:accent1>
      <a:accent2>
        <a:srgbClr val="FEC32E"/>
      </a:accent2>
      <a:accent3>
        <a:srgbClr val="06BF8A"/>
      </a:accent3>
      <a:accent4>
        <a:srgbClr val="A35DFF"/>
      </a:accent4>
      <a:accent5>
        <a:srgbClr val="F90031"/>
      </a:accent5>
      <a:accent6>
        <a:srgbClr val="00CEED"/>
      </a:accent6>
      <a:hlink>
        <a:srgbClr val="EA43F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15194</TotalTime>
  <Words>1246</Words>
  <Application>Microsoft Macintosh PowerPoint</Application>
  <PresentationFormat>On-screen Show (16:9)</PresentationFormat>
  <Paragraphs>190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Helvetica</vt:lpstr>
      <vt:lpstr>Helvetica Light</vt:lpstr>
      <vt:lpstr>Helvetica Neue</vt:lpstr>
      <vt:lpstr>Helvetica Neue Light</vt:lpstr>
      <vt:lpstr>Menlo</vt:lpstr>
      <vt:lpstr>Plain</vt:lpstr>
      <vt:lpstr>Office Theme</vt:lpstr>
      <vt:lpstr>Custom Design</vt:lpstr>
      <vt:lpstr>PowerPoint Presentation</vt:lpstr>
      <vt:lpstr>Learning Objectives</vt:lpstr>
      <vt:lpstr>Next Generation Analytics Platform</vt:lpstr>
      <vt:lpstr>Platform</vt:lpstr>
      <vt:lpstr>Deployment Options</vt:lpstr>
      <vt:lpstr>Cloud Platform Type</vt:lpstr>
      <vt:lpstr>ThoughtSpot Deployment (on CentOS)</vt:lpstr>
      <vt:lpstr>ThoughtSpot Deployment (on CentOS)</vt:lpstr>
      <vt:lpstr>Download binary and copy to cluster </vt:lpstr>
      <vt:lpstr>Deploy Cluster</vt:lpstr>
      <vt:lpstr>Deploy Cluster</vt:lpstr>
      <vt:lpstr>Deploy Cluster</vt:lpstr>
      <vt:lpstr>Deploy Cluster</vt:lpstr>
      <vt:lpstr>Deploy Cluster</vt:lpstr>
      <vt:lpstr>Deploy Cluster</vt:lpstr>
      <vt:lpstr>Deploy Cluster</vt:lpstr>
      <vt:lpstr>Deploy Cluster</vt:lpstr>
      <vt:lpstr>Deploy Cluster</vt:lpstr>
      <vt:lpstr>Deploy Cluster</vt:lpstr>
      <vt:lpstr>ThoughtSpot Deployment (on Customer Managed OS)</vt:lpstr>
      <vt:lpstr>ThoughtSpot on Customer Managed OS </vt:lpstr>
      <vt:lpstr>ThoughtSpot Deployment (on Customer Managed OS)</vt:lpstr>
      <vt:lpstr>Install ThoughtSpot</vt:lpstr>
      <vt:lpstr>Install ThoughtSpot</vt:lpstr>
      <vt:lpstr>Install ThoughtSpot</vt:lpstr>
      <vt:lpstr>Introducing TS Cloud</vt:lpstr>
      <vt:lpstr>ThoughtSpot Deployment (TS Cloud)</vt:lpstr>
      <vt:lpstr>Deployment in SaaS Model</vt:lpstr>
      <vt:lpstr>eLearning Training Videos for Deployment</vt:lpstr>
      <vt:lpstr>ThoughtSpot U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Sahar Ghafari</cp:lastModifiedBy>
  <cp:revision>169</cp:revision>
  <cp:lastPrinted>2019-09-23T02:52:53Z</cp:lastPrinted>
  <dcterms:modified xsi:type="dcterms:W3CDTF">2020-12-16T03:57:48Z</dcterms:modified>
</cp:coreProperties>
</file>